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72" r:id="rId5"/>
    <p:sldId id="273" r:id="rId6"/>
    <p:sldId id="274" r:id="rId7"/>
    <p:sldId id="275" r:id="rId8"/>
    <p:sldId id="276" r:id="rId9"/>
    <p:sldId id="280" r:id="rId10"/>
    <p:sldId id="277" r:id="rId11"/>
    <p:sldId id="278" r:id="rId12"/>
    <p:sldId id="279" r:id="rId13"/>
    <p:sldId id="28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82" r:id="rId22"/>
    <p:sldId id="283" r:id="rId23"/>
    <p:sldId id="284" r:id="rId24"/>
    <p:sldId id="285" r:id="rId25"/>
    <p:sldId id="287" r:id="rId26"/>
    <p:sldId id="288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1" autoAdjust="0"/>
    <p:restoredTop sz="90704" autoAdjust="0"/>
  </p:normalViewPr>
  <p:slideViewPr>
    <p:cSldViewPr snapToGrid="0">
      <p:cViewPr varScale="1">
        <p:scale>
          <a:sx n="117" d="100"/>
          <a:sy n="117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BD1F89C-79B6-F64F-AAE4-F23E1478B00A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8C5D3FEC-96AB-B247-A3B9-DA78644FE92F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8CF61347-623E-024F-A43B-BCB916D7DDFD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2876812-6D9D-DE40-AE38-C684AA4364B9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71F89B4-862A-A94F-BC1D-7603E14E150C}" type="datetime1">
              <a:rPr lang="en-US" altLang="zh-CN" smtClean="0"/>
            </a:fld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83A90F24-C888-8242-978B-ABEE18938AFA}" type="datetime1">
              <a:rPr lang="en-US" altLang="zh-CN" smtClean="0"/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58045F34-27EE-E341-BF1A-823BF1760DA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4055870-30F1-4A48-AAB7-CE04AA7EBB09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 hasCustomPrompt="1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87F9D9C-F4DA-0246-894D-2AC4472A4B64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13C52436-F732-B942-BA2A-EDDCE395BC56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8E487AD8-84DC-914D-89E5-9B0CB7384279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EAF88852-A8FE-AB4F-B5E2-85F1930D940D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D4D00-3ED7-4F45-9DDF-619E20CB951B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decl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Seminar5</a:t>
            </a:r>
            <a:br>
              <a:rPr lang="en-US" dirty="0"/>
            </a:br>
            <a:r>
              <a:rPr lang="en-US" dirty="0"/>
              <a:t>machine prog</a:t>
            </a:r>
            <a:br>
              <a:rPr lang="en-US" dirty="0"/>
            </a:br>
            <a:r>
              <a:rPr lang="en-US" dirty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89"/>
            <a:ext cx="4941770" cy="705053"/>
          </a:xfrm>
        </p:spPr>
        <p:txBody>
          <a:bodyPr>
            <a:normAutofit/>
          </a:bodyPr>
          <a:lstStyle/>
          <a:p>
            <a:r>
              <a:rPr lang="en-US" dirty="0" err="1"/>
              <a:t>史天泽</a:t>
            </a:r>
            <a:r>
              <a:rPr lang="zh-CN" altLang="en-US" dirty="0"/>
              <a:t> 李天驰</a:t>
            </a:r>
            <a:endParaRPr lang="en-US" altLang="zh-CN" dirty="0"/>
          </a:p>
          <a:p>
            <a:r>
              <a:rPr lang="en-US" dirty="0"/>
              <a:t>10/05/2022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structure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BD07EAE1-7CFD-6B44-9D42-68692D7BE2C7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9207795" y="1616765"/>
            <a:ext cx="2984205" cy="1275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/>
              <a:t>结构内部对齐</a:t>
            </a:r>
            <a:endParaRPr lang="en-US" dirty="0"/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结构末尾对齐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/>
              <a:t>栈上的参数对齐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38" y="2158564"/>
            <a:ext cx="8940337" cy="3497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318" y="1181307"/>
            <a:ext cx="6582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Kmax</a:t>
            </a:r>
            <a:r>
              <a:rPr kumimoji="1" lang="en-US" altLang="zh-CN" sz="2800" dirty="0"/>
              <a:t> = </a:t>
            </a:r>
            <a:r>
              <a:rPr kumimoji="1" lang="en-US" altLang="zh-CN" sz="2800" dirty="0">
                <a:solidFill>
                  <a:srgbClr val="FF0000"/>
                </a:solidFill>
              </a:rPr>
              <a:t>largest</a:t>
            </a:r>
            <a:r>
              <a:rPr kumimoji="1" lang="en-US" altLang="zh-CN" sz="2800" dirty="0"/>
              <a:t> alignment of any element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structure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ACDB4BEB-582B-044B-90B0-68CFA34A43D4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9207795" y="1616765"/>
            <a:ext cx="2984205" cy="1275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/>
              <a:t>结构内部对齐</a:t>
            </a:r>
            <a:endParaRPr lang="en-US" dirty="0"/>
          </a:p>
          <a:p>
            <a:pPr algn="r"/>
            <a:r>
              <a:rPr lang="en-US" dirty="0" err="1"/>
              <a:t>结构末尾对齐</a:t>
            </a:r>
            <a:endParaRPr lang="en-US" dirty="0"/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栈上的参数对齐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0" y="-124929"/>
            <a:ext cx="4635500" cy="322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2" y="1362973"/>
            <a:ext cx="4170711" cy="4620383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7" idx="2"/>
            <a:endCxn id="12" idx="1"/>
          </p:cNvCxnSpPr>
          <p:nvPr/>
        </p:nvCxnSpPr>
        <p:spPr>
          <a:xfrm rot="16200000" flipH="1">
            <a:off x="2669199" y="2647822"/>
            <a:ext cx="572294" cy="147839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94542" y="3229337"/>
            <a:ext cx="4170711" cy="335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9632" y="3842299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%</a:t>
            </a:r>
            <a:r>
              <a:rPr kumimoji="1" lang="en-US" altLang="zh-CN" b="1" dirty="0" err="1"/>
              <a:t>esp</a:t>
            </a:r>
            <a:r>
              <a:rPr kumimoji="1" lang="en-US" altLang="zh-CN" b="1" dirty="0"/>
              <a:t> &amp; 0xFFFFFFF0</a:t>
            </a:r>
            <a:endParaRPr kumimoji="1" lang="en-US" altLang="zh-CN" b="1" dirty="0"/>
          </a:p>
          <a:p>
            <a:pPr algn="ctr"/>
            <a:r>
              <a:rPr kumimoji="1" lang="en-US" altLang="zh-CN" dirty="0"/>
              <a:t>Aligning the stack with the next </a:t>
            </a:r>
            <a:r>
              <a:rPr kumimoji="1" lang="en-US" altLang="zh-CN" dirty="0">
                <a:solidFill>
                  <a:srgbClr val="00B050"/>
                </a:solidFill>
              </a:rPr>
              <a:t>lowest 16-byte </a:t>
            </a:r>
            <a:r>
              <a:rPr kumimoji="1" lang="en-US" altLang="zh-CN" dirty="0"/>
              <a:t>boundary.</a:t>
            </a:r>
            <a:endParaRPr kumimoji="1" lang="zh-CN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280491" y="3814428"/>
            <a:ext cx="2935802" cy="1200329"/>
          </a:xfrm>
          <a:prstGeom prst="rect">
            <a:avLst/>
          </a:prstGeom>
          <a:solidFill>
            <a:srgbClr val="92D050">
              <a:alpha val="28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union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2FA100AA-2670-DC4D-ACC0-A66BF07AD691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/>
              <a:t>Union中的成员从</a:t>
            </a:r>
            <a:endParaRPr lang="en-US" dirty="0"/>
          </a:p>
          <a:p>
            <a:pPr algn="r"/>
            <a:r>
              <a:rPr lang="en-US" dirty="0" err="1"/>
              <a:t>低地址开始存放</a:t>
            </a:r>
            <a:endParaRPr lang="en-US" dirty="0"/>
          </a:p>
          <a:p>
            <a:pPr algn="r"/>
            <a:r>
              <a:rPr lang="en-US" dirty="0" err="1"/>
              <a:t>可以由此判断机器是大端法还是小端法</a:t>
            </a:r>
            <a:endParaRPr lang="en-US" dirty="0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 rotWithShape="1">
          <a:blip r:embed="rId1"/>
          <a:srcRect l="19716" t="13475" r="9647" b="36138"/>
          <a:stretch>
            <a:fillRect/>
          </a:stretch>
        </p:blipFill>
        <p:spPr>
          <a:xfrm>
            <a:off x="749527" y="4020674"/>
            <a:ext cx="5489910" cy="2178875"/>
          </a:xfrm>
          <a:prstGeom prst="rect">
            <a:avLst/>
          </a:prstGeom>
        </p:spPr>
      </p:pic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2"/>
          <a:srcRect l="20253" t="10668" r="9732" b="40992"/>
          <a:stretch>
            <a:fillRect/>
          </a:stretch>
        </p:blipFill>
        <p:spPr>
          <a:xfrm>
            <a:off x="760285" y="1318472"/>
            <a:ext cx="5489910" cy="2234530"/>
          </a:xfrm>
          <a:prstGeom prst="rect">
            <a:avLst/>
          </a:prstGeom>
        </p:spPr>
      </p:pic>
      <p:sp>
        <p:nvSpPr>
          <p:cNvPr id="9" name="文本框 6"/>
          <p:cNvSpPr txBox="1"/>
          <p:nvPr/>
        </p:nvSpPr>
        <p:spPr>
          <a:xfrm>
            <a:off x="856207" y="874643"/>
            <a:ext cx="1504433" cy="38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Big Endian</a:t>
            </a:r>
            <a:endParaRPr lang="zh-CN" altLang="en-US" dirty="0"/>
          </a:p>
        </p:txBody>
      </p:sp>
      <p:sp>
        <p:nvSpPr>
          <p:cNvPr id="10" name="文本框 7"/>
          <p:cNvSpPr txBox="1"/>
          <p:nvPr/>
        </p:nvSpPr>
        <p:spPr>
          <a:xfrm>
            <a:off x="856207" y="3666661"/>
            <a:ext cx="1504433" cy="38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Little Endian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682" y="1284907"/>
            <a:ext cx="5111750" cy="120491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类型解读</a:t>
            </a:r>
            <a:endParaRPr lang="zh-CN" altLang="en-US" sz="6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4295" y="2827090"/>
            <a:ext cx="5978292" cy="2157936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从内部开始阅读</a:t>
            </a:r>
            <a:endParaRPr lang="en-US" altLang="zh-CN" sz="3600" dirty="0"/>
          </a:p>
          <a:p>
            <a:r>
              <a:rPr lang="zh-CN" altLang="en-US" sz="3600" dirty="0"/>
              <a:t>注意*的优先级比</a:t>
            </a:r>
            <a:r>
              <a:rPr lang="en-US" altLang="zh-CN" sz="3600" dirty="0"/>
              <a:t>()</a:t>
            </a:r>
            <a:r>
              <a:rPr lang="zh-CN" altLang="en-US" sz="3600" dirty="0"/>
              <a:t>和</a:t>
            </a:r>
            <a:r>
              <a:rPr lang="en-US" altLang="zh-CN" sz="3600" dirty="0"/>
              <a:t>[]</a:t>
            </a:r>
            <a:r>
              <a:rPr lang="zh-CN" altLang="en-US" sz="3600" dirty="0"/>
              <a:t>低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123" y="466726"/>
            <a:ext cx="5111750" cy="120491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类型解读</a:t>
            </a:r>
            <a:endParaRPr lang="zh-CN" altLang="en-US" sz="6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98290" y="2105637"/>
            <a:ext cx="7155809" cy="35233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指向普通类型的指针：</a:t>
            </a:r>
            <a:r>
              <a:rPr lang="en-US" altLang="zh-CN" sz="2400" dirty="0"/>
              <a:t>int*, char* …</a:t>
            </a:r>
            <a:endParaRPr lang="en-US" altLang="zh-CN" sz="2400" dirty="0"/>
          </a:p>
          <a:p>
            <a:r>
              <a:rPr lang="zh-CN" altLang="en-US" sz="2400" dirty="0"/>
              <a:t>指向指针类型的指针：</a:t>
            </a:r>
            <a:r>
              <a:rPr lang="en-US" altLang="zh-CN" sz="2400" dirty="0"/>
              <a:t>int**, char**, int*** …</a:t>
            </a:r>
            <a:endParaRPr lang="en-US" altLang="zh-CN" sz="2400" dirty="0"/>
          </a:p>
          <a:p>
            <a:r>
              <a:rPr lang="zh-CN" altLang="en-US" sz="2400" dirty="0"/>
              <a:t>指向数组类型的指针：</a:t>
            </a:r>
            <a:r>
              <a:rPr lang="en-US" altLang="zh-CN" sz="2400" dirty="0"/>
              <a:t>int (*) [3]</a:t>
            </a:r>
            <a:endParaRPr lang="en-US" altLang="zh-CN" sz="2400" dirty="0"/>
          </a:p>
          <a:p>
            <a:r>
              <a:rPr lang="zh-CN" altLang="en-US" sz="2400" dirty="0"/>
              <a:t>元素类型为指针的数组：</a:t>
            </a:r>
            <a:r>
              <a:rPr lang="en-US" altLang="zh-CN" sz="2400" dirty="0"/>
              <a:t>int*[3]</a:t>
            </a:r>
            <a:endParaRPr lang="en-US" altLang="zh-CN" sz="2400" dirty="0"/>
          </a:p>
          <a:p>
            <a:r>
              <a:rPr lang="zh-CN" altLang="en-US" sz="2400" dirty="0"/>
              <a:t>函数指针：</a:t>
            </a:r>
            <a:r>
              <a:rPr lang="en-US" altLang="zh-CN" sz="2400" dirty="0"/>
              <a:t>int (*)(int, int)</a:t>
            </a:r>
            <a:endParaRPr lang="en-US" altLang="zh-CN" sz="2400" dirty="0"/>
          </a:p>
          <a:p>
            <a:r>
              <a:rPr lang="zh-CN" altLang="en-US" sz="2400" dirty="0"/>
              <a:t>返回值为指针的函数：</a:t>
            </a:r>
            <a:r>
              <a:rPr lang="en-US" altLang="zh-CN" sz="2400" dirty="0"/>
              <a:t>int *(int, int)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" y="147002"/>
            <a:ext cx="6759817" cy="59794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77" y="3910966"/>
            <a:ext cx="808672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0"/>
            <a:ext cx="5111750" cy="1204912"/>
          </a:xfrm>
        </p:spPr>
        <p:txBody>
          <a:bodyPr/>
          <a:lstStyle/>
          <a:p>
            <a:r>
              <a:rPr lang="zh-CN" altLang="en-US" dirty="0"/>
              <a:t>试试看！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2088859"/>
            <a:ext cx="7029974" cy="309750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int*(*(**p)[10])(int*)</a:t>
            </a:r>
            <a:endParaRPr lang="en-US" altLang="zh-CN" sz="2800" dirty="0"/>
          </a:p>
          <a:p>
            <a:r>
              <a:rPr lang="en-US" altLang="zh-CN" sz="2800" dirty="0"/>
              <a:t>p</a:t>
            </a:r>
            <a:r>
              <a:rPr lang="zh-CN" altLang="en-US" sz="2800" dirty="0"/>
              <a:t>是一个指针</a:t>
            </a:r>
            <a:r>
              <a:rPr lang="en-US" altLang="zh-CN" sz="2800" dirty="0"/>
              <a:t>{</a:t>
            </a:r>
            <a:r>
              <a:rPr lang="zh-CN" altLang="en-US" sz="2800" dirty="0"/>
              <a:t>指向一个指针</a:t>
            </a:r>
            <a:r>
              <a:rPr lang="en-US" altLang="zh-CN" sz="2800" dirty="0"/>
              <a:t>{</a:t>
            </a:r>
            <a:r>
              <a:rPr lang="zh-CN" altLang="en-US" sz="2800" dirty="0"/>
              <a:t>指向一个长度为</a:t>
            </a:r>
            <a:r>
              <a:rPr lang="en-US" altLang="zh-CN" sz="2800" dirty="0"/>
              <a:t>10</a:t>
            </a:r>
            <a:r>
              <a:rPr lang="zh-CN" altLang="en-US" sz="2800" dirty="0"/>
              <a:t>的数组</a:t>
            </a:r>
            <a:r>
              <a:rPr lang="en-US" altLang="zh-CN" sz="2800" dirty="0"/>
              <a:t>{</a:t>
            </a:r>
            <a:r>
              <a:rPr lang="zh-CN" altLang="en-US" sz="2800" dirty="0"/>
              <a:t>数组元素为指针</a:t>
            </a:r>
            <a:r>
              <a:rPr lang="en-US" altLang="zh-CN" sz="2800" dirty="0"/>
              <a:t>{</a:t>
            </a:r>
            <a:r>
              <a:rPr lang="zh-CN" altLang="en-US" sz="2800" dirty="0"/>
              <a:t>指向一个函数</a:t>
            </a:r>
            <a:r>
              <a:rPr lang="en-US" altLang="zh-CN" sz="2800" dirty="0"/>
              <a:t>{</a:t>
            </a:r>
            <a:r>
              <a:rPr lang="zh-CN" altLang="en-US" sz="2800" dirty="0"/>
              <a:t>参数为</a:t>
            </a:r>
            <a:r>
              <a:rPr lang="en-US" altLang="zh-CN" sz="2800" dirty="0"/>
              <a:t>int*</a:t>
            </a:r>
            <a:r>
              <a:rPr lang="zh-CN" altLang="en-US" sz="2800" dirty="0"/>
              <a:t>，返回值为</a:t>
            </a:r>
            <a:r>
              <a:rPr lang="en-US" altLang="zh-CN" sz="2800" dirty="0"/>
              <a:t>int*}}}}}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>
                <a:hlinkClick r:id="rId1"/>
              </a:rPr>
              <a:t>https://cdecl.org/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8460" y="452177"/>
            <a:ext cx="5111750" cy="120491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函数指针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20131" y="2122415"/>
            <a:ext cx="6781160" cy="344145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定义函数：</a:t>
            </a:r>
            <a:r>
              <a:rPr lang="en-US" altLang="zh-CN" sz="2000" dirty="0"/>
              <a:t>int fun(int x, int *p);</a:t>
            </a:r>
            <a:endParaRPr lang="en-US" altLang="zh-CN" sz="2000" dirty="0"/>
          </a:p>
          <a:p>
            <a:r>
              <a:rPr lang="zh-CN" altLang="en-US" sz="2000" dirty="0"/>
              <a:t>定义函数指针：</a:t>
            </a:r>
            <a:r>
              <a:rPr lang="en-US" altLang="zh-CN" sz="2000" dirty="0"/>
              <a:t>int (*</a:t>
            </a:r>
            <a:r>
              <a:rPr lang="en-US" altLang="zh-CN" sz="2000" dirty="0" err="1"/>
              <a:t>fp</a:t>
            </a:r>
            <a:r>
              <a:rPr lang="en-US" altLang="zh-CN" sz="2000" dirty="0"/>
              <a:t>)(int, int*);</a:t>
            </a:r>
            <a:endParaRPr lang="en-US" altLang="zh-CN" sz="2000" dirty="0"/>
          </a:p>
          <a:p>
            <a:r>
              <a:rPr lang="zh-CN" altLang="en-US" sz="2000" dirty="0"/>
              <a:t>用指针调用函数：</a:t>
            </a:r>
            <a:r>
              <a:rPr lang="en-US" altLang="zh-CN" sz="2000" dirty="0"/>
              <a:t>int result = </a:t>
            </a:r>
            <a:r>
              <a:rPr lang="en-US" altLang="zh-CN" sz="2000" dirty="0" err="1"/>
              <a:t>fp</a:t>
            </a:r>
            <a:r>
              <a:rPr lang="en-US" altLang="zh-CN" sz="2000" dirty="0"/>
              <a:t>(3, &amp;y);</a:t>
            </a:r>
            <a:endParaRPr lang="en-US" altLang="zh-CN" sz="2000" dirty="0"/>
          </a:p>
          <a:p>
            <a:r>
              <a:rPr lang="zh-CN" altLang="en-US" sz="2000" dirty="0"/>
              <a:t>函数指针数组：</a:t>
            </a:r>
            <a:r>
              <a:rPr lang="en-US" altLang="zh-CN" sz="2000" dirty="0"/>
              <a:t>int (*f[5])(int, int);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函数名是执行这个函数任务的代码在内存中的起始地址。函数名是指针但无法赋值，函数指针可以赋值。</a:t>
            </a:r>
            <a:endParaRPr lang="en-US" altLang="zh-CN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A4249-B81A-3E40-A71D-1EAB985CE27C}" type="datetime1">
              <a:rPr lang="en-US" altLang="zh-CN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</a:t>
            </a:r>
            <a:r>
              <a:rPr lang="en-US" dirty="0" err="1"/>
              <a:t>struct&amp;union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5E7F9438-C5E0-ED4C-9AEF-12481CB19F48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3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35" y="1901825"/>
            <a:ext cx="7301529" cy="4248604"/>
          </a:xfrm>
          <a:prstGeom prst="rect">
            <a:avLst/>
          </a:prstGeom>
        </p:spPr>
      </p:pic>
      <p:sp>
        <p:nvSpPr>
          <p:cNvPr id="8" name="文本框 5"/>
          <p:cNvSpPr txBox="1"/>
          <p:nvPr/>
        </p:nvSpPr>
        <p:spPr>
          <a:xfrm>
            <a:off x="8930977" y="5442543"/>
            <a:ext cx="1936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</a:t>
            </a:r>
            <a:r>
              <a:rPr lang="en-US" dirty="0" err="1"/>
              <a:t>struct&amp;union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5E7F9438-C5E0-ED4C-9AEF-12481CB19F48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94" y="1487971"/>
            <a:ext cx="8683812" cy="4824902"/>
          </a:xfrm>
          <a:prstGeom prst="rect">
            <a:avLst/>
          </a:prstGeom>
        </p:spPr>
      </p:pic>
      <p:sp>
        <p:nvSpPr>
          <p:cNvPr id="9" name="文本框 5"/>
          <p:cNvSpPr txBox="1"/>
          <p:nvPr/>
        </p:nvSpPr>
        <p:spPr>
          <a:xfrm>
            <a:off x="9019793" y="5611544"/>
            <a:ext cx="1571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B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&amp; UNION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FLOATING POINT</a:t>
            </a:r>
            <a:r>
              <a:rPr lang="zh-CN" altLang="en-US" dirty="0"/>
              <a:t>（不考）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8D532137-C81E-C144-A46D-9B6CE8AB69DB}" type="datetime1">
              <a:rPr lang="en-US" altLang="zh-CN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array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5E7F9438-C5E0-ED4C-9AEF-12481CB19F48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66713" y="2185733"/>
          <a:ext cx="10058573" cy="32791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/>
                <a:gridCol w="1532487"/>
                <a:gridCol w="5996345"/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  <a:tr h="717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50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array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7B60167C-2577-2941-9013-2D9D3F028A70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1066713" y="2185732"/>
          <a:ext cx="10058573" cy="3279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/>
                <a:gridCol w="1532487"/>
                <a:gridCol w="5996345"/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int* </a:t>
                      </a:r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Pointer to array of 3 int</a:t>
                      </a:r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Array of 3 int*</a:t>
                      </a:r>
                      <a:endParaRPr lang="zh-CN" altLang="en-US" dirty="0"/>
                    </a:p>
                  </a:txBody>
                  <a:tcPr/>
                </a:tc>
              </a:tr>
              <a:tr h="717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(*A[3])();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3 pointers to a function with no parameter and return type int</a:t>
                      </a:r>
                      <a:endParaRPr lang="zh-CN" altLang="en-US" dirty="0"/>
                    </a:p>
                  </a:txBody>
                  <a:tcPr/>
                </a:tc>
              </a:tr>
              <a:tr h="425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 (*A[3])[5];</a:t>
                      </a:r>
                      <a:endParaRPr lang="zh-CN" alt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Array of size 3 pointers to array of size 5 of int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array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23D5657C-BD2B-794D-A3FA-9F7D212AE14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66713" y="2185733"/>
          <a:ext cx="10058573" cy="1720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/>
                <a:gridCol w="1532487"/>
                <a:gridCol w="5996345"/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 *) 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*(A[3])();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*A()[3];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array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6382EA70-10E1-254B-81C3-BF499A1741B5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66713" y="2185733"/>
          <a:ext cx="10058573" cy="1720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741"/>
                <a:gridCol w="1532487"/>
                <a:gridCol w="5996345"/>
              </a:tblGrid>
              <a:tr h="444358">
                <a:tc>
                  <a:txBody>
                    <a:bodyPr/>
                    <a:lstStyle/>
                    <a:p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sizeof(A)</a:t>
                      </a:r>
                      <a:endParaRPr lang="zh-CN" alt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is </a:t>
                      </a: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</a:tr>
              <a:tr h="4443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 *) A[3]; </a:t>
                      </a:r>
                      <a:endParaRPr lang="en-US" altLang="zh-CN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Missing token before ‘*’.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*(A[3])();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Array of functions.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5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*A()[3]; </a:t>
                      </a:r>
                      <a:endParaRPr lang="en-US" altLang="zh-CN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error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Function cannot return an array.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(review) Exercise: procedure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046558F9-E760-2D46-A0A6-831C586FDD71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749203"/>
            <a:ext cx="7772400" cy="44131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5189" y="1828800"/>
            <a:ext cx="327991" cy="2484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(review) Exercise: procedure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6BA83491-6991-2243-81B2-4E2F67807BE6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749203"/>
            <a:ext cx="7772400" cy="44131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5189" y="1828800"/>
            <a:ext cx="327991" cy="2484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66112" y="25941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n==0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88388" y="2865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91701" y="3134873"/>
            <a:ext cx="52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n-1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8247" y="3130474"/>
            <a:ext cx="61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m*n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</a:t>
            </a:r>
            <a:r>
              <a:rPr lang="en-US" dirty="0" err="1"/>
              <a:t>struct&amp;union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5B89F101-6288-6044-B2BC-C31F45E9B9DB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r="64492"/>
          <a:stretch>
            <a:fillRect/>
          </a:stretch>
        </p:blipFill>
        <p:spPr>
          <a:xfrm>
            <a:off x="922937" y="1835427"/>
            <a:ext cx="2759765" cy="3604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1783522"/>
            <a:ext cx="5268843" cy="1429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52" y="3150352"/>
            <a:ext cx="6819348" cy="26116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Exercise: </a:t>
            </a:r>
            <a:r>
              <a:rPr lang="en-US" dirty="0" err="1"/>
              <a:t>struct&amp;union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D9773E62-E8D8-4A46-BB1D-73B6529ABF1D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509299" y="1616765"/>
            <a:ext cx="3682702" cy="1513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642692"/>
            <a:ext cx="7772400" cy="3572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15308"/>
            <a:ext cx="7772400" cy="7997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 of fixed size array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962948AC-030D-7A4C-99E1-49AE9E2C3445}" type="datetime1">
              <a:rPr lang="en-US" altLang="zh-CN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15" name="Title 1"/>
          <p:cNvSpPr txBox="1"/>
          <p:nvPr/>
        </p:nvSpPr>
        <p:spPr>
          <a:xfrm>
            <a:off x="8428383" y="1616766"/>
            <a:ext cx="376361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/>
              <a:t>循环遍历定长数组时</a:t>
            </a:r>
            <a:endParaRPr lang="en-US"/>
          </a:p>
          <a:p>
            <a:pPr algn="r"/>
            <a:r>
              <a:rPr lang="zh-CN" altLang="en-US"/>
              <a:t>编译器会进行优化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25" y="1298713"/>
            <a:ext cx="7583557" cy="52843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 fontScale="90000"/>
          </a:bodyPr>
          <a:lstStyle/>
          <a:p>
            <a:r>
              <a:rPr lang="en-US"/>
              <a:t>Optimization of fixed size array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FBF091AA-FAF5-2345-8446-30FE4C207728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428383" y="1616766"/>
            <a:ext cx="376361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循环遍历定长数组时</a:t>
            </a:r>
            <a:endParaRPr lang="en-US"/>
          </a:p>
          <a:p>
            <a:pPr algn="r"/>
            <a:r>
              <a:rPr lang="zh-CN" altLang="en-US"/>
              <a:t>编译器会进行优化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43" y="953317"/>
            <a:ext cx="6805516" cy="5768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 fontScale="90000"/>
          </a:bodyPr>
          <a:lstStyle/>
          <a:p>
            <a:r>
              <a:rPr lang="en-US"/>
              <a:t>Optimization of fixed size array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9D368452-B6D2-1A48-9996-346ADF727109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428383" y="1616766"/>
            <a:ext cx="3763617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循环遍历定长数组时</a:t>
            </a:r>
            <a:endParaRPr lang="en-US"/>
          </a:p>
          <a:p>
            <a:pPr algn="r"/>
            <a:r>
              <a:rPr lang="zh-CN" altLang="en-US"/>
              <a:t>编译器会进行优化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56178"/>
            <a:ext cx="6026426" cy="4899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 fontScale="90000"/>
          </a:bodyPr>
          <a:lstStyle/>
          <a:p>
            <a:r>
              <a:rPr lang="en-US"/>
              <a:t>Optimization of fixed size array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ACAF6438-7C3A-0C4D-BBC1-4EB9016F286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136835" y="1616766"/>
            <a:ext cx="4055165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访问定长的高维数组时</a:t>
            </a:r>
            <a:endParaRPr lang="en-US"/>
          </a:p>
          <a:p>
            <a:pPr algn="r"/>
            <a:r>
              <a:rPr lang="zh-CN" altLang="en-US"/>
              <a:t>编译器会进行优化</a:t>
            </a:r>
            <a:endParaRPr lang="en-US"/>
          </a:p>
        </p:txBody>
      </p:sp>
      <p:pic>
        <p:nvPicPr>
          <p:cNvPr id="3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11" y="1786081"/>
            <a:ext cx="4550691" cy="739153"/>
          </a:xfrm>
          <a:prstGeom prst="rect">
            <a:avLst/>
          </a:prstGeom>
        </p:spPr>
      </p:pic>
      <p:pic>
        <p:nvPicPr>
          <p:cNvPr id="7" name="图片 14"/>
          <p:cNvPicPr>
            <a:picLocks noChangeAspect="1"/>
          </p:cNvPicPr>
          <p:nvPr/>
        </p:nvPicPr>
        <p:blipFill rotWithShape="1">
          <a:blip r:embed="rId2"/>
          <a:srcRect t="27361"/>
          <a:stretch>
            <a:fillRect/>
          </a:stretch>
        </p:blipFill>
        <p:spPr>
          <a:xfrm>
            <a:off x="22860" y="2577748"/>
            <a:ext cx="9028375" cy="3510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/>
              <a:t>Variable size array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C468FF8C-2AD6-4F48-802E-090FA23CDCA0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8136835" y="1616765"/>
            <a:ext cx="4055165" cy="208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可变长数组</a:t>
            </a:r>
            <a:endParaRPr lang="en-US"/>
          </a:p>
          <a:p>
            <a:pPr algn="r"/>
            <a:r>
              <a:rPr lang="en-US"/>
              <a:t>由于不确定每行长度</a:t>
            </a:r>
            <a:endParaRPr lang="en-US"/>
          </a:p>
          <a:p>
            <a:pPr algn="r"/>
            <a:r>
              <a:rPr lang="zh-CN" altLang="en-US"/>
              <a:t>编译器无法使用</a:t>
            </a:r>
            <a:r>
              <a:rPr lang="en-US" altLang="zh-CN"/>
              <a:t>sal,leaq</a:t>
            </a:r>
            <a:r>
              <a:rPr lang="zh-CN" altLang="en-US"/>
              <a:t>等加速乘法</a:t>
            </a:r>
            <a:endParaRPr lang="en-US" altLang="zh-CN"/>
          </a:p>
          <a:p>
            <a:pPr algn="r"/>
            <a:r>
              <a:rPr lang="en-US"/>
              <a:t>被迫使用较慢的imulq</a:t>
            </a:r>
            <a:endParaRPr lang="en-US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606" y="1916969"/>
            <a:ext cx="6898859" cy="109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组合 3"/>
          <p:cNvGrpSpPr/>
          <p:nvPr/>
        </p:nvGrpSpPr>
        <p:grpSpPr>
          <a:xfrm>
            <a:off x="378421" y="3265377"/>
            <a:ext cx="7855044" cy="2386800"/>
            <a:chOff x="166385" y="2836054"/>
            <a:chExt cx="8811227" cy="2389350"/>
          </a:xfrm>
        </p:grpSpPr>
        <p:pic>
          <p:nvPicPr>
            <p:cNvPr id="10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85" y="2836054"/>
              <a:ext cx="8811227" cy="23893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矩形 2"/>
            <p:cNvSpPr/>
            <p:nvPr/>
          </p:nvSpPr>
          <p:spPr>
            <a:xfrm>
              <a:off x="966439" y="3863460"/>
              <a:ext cx="944137" cy="3345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structure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C7706B6C-138C-6F41-9828-8FAF7DB6E552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9207795" y="1616765"/>
            <a:ext cx="2984205" cy="1275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>
                <a:solidFill>
                  <a:srgbClr val="FF0000"/>
                </a:solidFill>
              </a:rPr>
              <a:t>结构内部对齐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/>
              <a:t>结构末尾对齐</a:t>
            </a:r>
            <a:endParaRPr lang="en-US" dirty="0"/>
          </a:p>
          <a:p>
            <a:pPr algn="r"/>
            <a:r>
              <a:rPr lang="en-US" dirty="0" err="1"/>
              <a:t>栈上的参数对齐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70" y="2385106"/>
            <a:ext cx="9105182" cy="3161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270" y="874643"/>
            <a:ext cx="5857460" cy="61332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structure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9C22591D-EC24-FF43-B9DE-653D7D062D31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zh-CN" altLang="en-US"/>
              <a:t>史天泽 李天驰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/>
          </a:p>
        </p:txBody>
      </p:sp>
      <p:sp>
        <p:nvSpPr>
          <p:cNvPr id="15" name="Title 1"/>
          <p:cNvSpPr txBox="1"/>
          <p:nvPr/>
        </p:nvSpPr>
        <p:spPr>
          <a:xfrm>
            <a:off x="9207795" y="1616765"/>
            <a:ext cx="2984205" cy="12752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>
                <a:solidFill>
                  <a:srgbClr val="FF0000"/>
                </a:solidFill>
              </a:rPr>
              <a:t>结构内部对齐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/>
              <a:t>结构末尾对齐</a:t>
            </a:r>
            <a:endParaRPr lang="en-US" dirty="0"/>
          </a:p>
          <a:p>
            <a:pPr algn="r"/>
            <a:r>
              <a:rPr lang="en-US" dirty="0" err="1"/>
              <a:t>栈上的参数对齐</a:t>
            </a:r>
            <a:endParaRPr lang="en-US" dirty="0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51" y="2090564"/>
            <a:ext cx="9144000" cy="36631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tf67328976_win32</Template>
  <TotalTime>0</TotalTime>
  <Words>2148</Words>
  <Application>WPS 演示</Application>
  <PresentationFormat>Widescreen</PresentationFormat>
  <Paragraphs>386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Tenorite</vt:lpstr>
      <vt:lpstr>Segoe Print</vt:lpstr>
      <vt:lpstr>微软雅黑</vt:lpstr>
      <vt:lpstr>Arial Unicode MS</vt:lpstr>
      <vt:lpstr>Calibri</vt:lpstr>
      <vt:lpstr>等线</vt:lpstr>
      <vt:lpstr>Courier New</vt:lpstr>
      <vt:lpstr>Office Theme</vt:lpstr>
      <vt:lpstr>Seminar5 machine prog data</vt:lpstr>
      <vt:lpstr>CONTENTS</vt:lpstr>
      <vt:lpstr>Optimization of fixed size array</vt:lpstr>
      <vt:lpstr>Optimization of fixed size array</vt:lpstr>
      <vt:lpstr>Optimization of fixed size array</vt:lpstr>
      <vt:lpstr>Optimization of fixed size array</vt:lpstr>
      <vt:lpstr>Variable size array</vt:lpstr>
      <vt:lpstr>structure</vt:lpstr>
      <vt:lpstr>structure</vt:lpstr>
      <vt:lpstr>structure</vt:lpstr>
      <vt:lpstr>structure</vt:lpstr>
      <vt:lpstr>union</vt:lpstr>
      <vt:lpstr>类型解读</vt:lpstr>
      <vt:lpstr>类型解读</vt:lpstr>
      <vt:lpstr>PowerPoint 演示文稿</vt:lpstr>
      <vt:lpstr>试试看！</vt:lpstr>
      <vt:lpstr>函数指针</vt:lpstr>
      <vt:lpstr>Exercise: struct&amp;union</vt:lpstr>
      <vt:lpstr>Exercise: struct&amp;union</vt:lpstr>
      <vt:lpstr>Exercise: array</vt:lpstr>
      <vt:lpstr>Exercise: array</vt:lpstr>
      <vt:lpstr>Exercise: array</vt:lpstr>
      <vt:lpstr>Exercise: array</vt:lpstr>
      <vt:lpstr>(review) Exercise: procedure</vt:lpstr>
      <vt:lpstr>(review) Exercise: procedure</vt:lpstr>
      <vt:lpstr>Exercise: struct&amp;union</vt:lpstr>
      <vt:lpstr>Exercise: struct&amp;union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史 天泽</dc:creator>
  <cp:lastModifiedBy>昵称</cp:lastModifiedBy>
  <cp:revision>77</cp:revision>
  <dcterms:created xsi:type="dcterms:W3CDTF">2022-09-07T02:54:00Z</dcterms:created>
  <dcterms:modified xsi:type="dcterms:W3CDTF">2022-10-04T07:27:03Z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B45562097DA44A08A3377BB822B1525A</vt:lpwstr>
  </property>
  <property fmtid="{D5CDD505-2E9C-101B-9397-08002B2CF9AE}" pid="4" name="KSOProductBuildVer">
    <vt:lpwstr>2052-11.1.0.12132</vt:lpwstr>
  </property>
</Properties>
</file>